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 Slab"/>
      <p:regular r:id="rId23"/>
      <p:bold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Corbel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Slab-bold.fntdata"/><Relationship Id="rId23" Type="http://schemas.openxmlformats.org/officeDocument/2006/relationships/font" Target="fonts/RobotoSlab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orbel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orbel-italic.fntdata"/><Relationship Id="rId30" Type="http://schemas.openxmlformats.org/officeDocument/2006/relationships/font" Target="fonts/Corbel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Corbel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bbc.com/news/53108405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rive.google.com/file/d/1vc_IDiu9VA4ZusSFqSSfGon7EvZW5xmV/view?usp=sharing" TargetMode="External"/><Relationship Id="rId3" Type="http://schemas.openxmlformats.org/officeDocument/2006/relationships/hyperlink" Target="https://drive.google.com/file/d/1vc_IDiu9VA4ZusSFqSSfGon7EvZW5xmV/view?usp=sharing" TargetMode="External"/><Relationship Id="rId4" Type="http://schemas.openxmlformats.org/officeDocument/2006/relationships/hyperlink" Target="https://docs.google.com/spreadsheets/d/19UCUmwbI4VcleqrlwXor-6xPE44LccpJJsU3qz4w_cc/edit?usp=sharing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healthline.com/health-news/the-latest-anti-vax-conspiracies-could-be-harmful-to-kids#Vaccines-cause-autism:-False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mediamatters.org/coronavirus-covid-19/most-notorious-anti-vax-groups-use-facebook-lay-groundwork-against-novel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c3814865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c3814865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c3814865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c3814865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c3814865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c3814865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https://www.bbc.com/news/53108405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c3814865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c3814865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c38148651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c3814865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a86bba87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a86bba87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Master Narratives - Covid-19 -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https://drive.google.com/file/d/1vc_IDiu9VA4ZusSFqSSfGon7EvZW5xmV/view?usp=sharing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Canaries -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https://drive.google.com/file/d/1vc_IDiu9VA4ZusSFqSSfGon7EvZW5xmV/view?usp=sharing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Disinfo Websites -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https://docs.google.com/spreadsheets/d/19UCUmwbI4VcleqrlwXor-6xPE44LccpJJsU3qz4w_cc/edit?usp=sharing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a86bba87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a86bba87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c3814865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c3814865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c3814865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8c3814865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c3814865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c3814865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c3814865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c3814865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Naturalnews.com and about 40 other sites in its network.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c3814865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8c3814865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A434E"/>
                </a:solidFill>
              </a:rPr>
              <a:t>National Vaccine Information Center, </a:t>
            </a:r>
            <a:r>
              <a:rPr lang="en" sz="1400">
                <a:solidFill>
                  <a:srgbClr val="3A434E"/>
                </a:solidFill>
              </a:rPr>
              <a:t>Informed Consent Action Network, </a:t>
            </a:r>
            <a:r>
              <a:rPr lang="en" sz="1400">
                <a:solidFill>
                  <a:srgbClr val="3A434E"/>
                </a:solidFill>
              </a:rPr>
              <a:t>Children’s Health Defense (yes, that is *that* Robert Kennedy)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c3814865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c3814865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https://www.healthline.com/health-news/the-latest-anti-vax-conspiracies-could-be-harmful-to-kids#Vaccines-cause-autism:-False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c38148651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c38148651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https://www.mediamatters.org/coronavirus-covid-19/most-notorious-anti-vax-groups-use-facebook-lay-groundwork-against-novel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c3814865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c3814865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c381486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c381486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title"/>
          </p:nvPr>
        </p:nvSpPr>
        <p:spPr>
          <a:xfrm>
            <a:off x="514351" y="457200"/>
            <a:ext cx="8130600" cy="9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514351" y="457200"/>
            <a:ext cx="8130600" cy="9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514351" y="1402200"/>
            <a:ext cx="8130600" cy="29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cxnSp>
        <p:nvCxnSpPr>
          <p:cNvPr id="64" name="Google Shape;64;p14"/>
          <p:cNvCxnSpPr/>
          <p:nvPr/>
        </p:nvCxnSpPr>
        <p:spPr>
          <a:xfrm rot="10800000">
            <a:off x="49386" y="729051"/>
            <a:ext cx="0" cy="378000"/>
          </a:xfrm>
          <a:prstGeom prst="straightConnector1">
            <a:avLst/>
          </a:prstGeom>
          <a:noFill/>
          <a:ln cap="sq" cmpd="sng" w="127000">
            <a:solidFill>
              <a:schemeClr val="accent3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514351" y="457200"/>
            <a:ext cx="8130600" cy="9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/>
          <p:nvPr/>
        </p:nvSpPr>
        <p:spPr>
          <a:xfrm>
            <a:off x="497517" y="1342670"/>
            <a:ext cx="8147400" cy="3060300"/>
          </a:xfrm>
          <a:prstGeom prst="roundRect">
            <a:avLst>
              <a:gd fmla="val 2634" name="adj"/>
            </a:avLst>
          </a:prstGeom>
          <a:solidFill>
            <a:schemeClr val="accent3">
              <a:alpha val="74900"/>
            </a:schemeClr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514351" y="1402200"/>
            <a:ext cx="3780000" cy="29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cxnSp>
        <p:nvCxnSpPr>
          <p:cNvPr id="69" name="Google Shape;69;p15"/>
          <p:cNvCxnSpPr/>
          <p:nvPr/>
        </p:nvCxnSpPr>
        <p:spPr>
          <a:xfrm flipH="1" rot="10800000">
            <a:off x="42862" y="747641"/>
            <a:ext cx="2700" cy="368400"/>
          </a:xfrm>
          <a:prstGeom prst="straightConnector1">
            <a:avLst/>
          </a:prstGeom>
          <a:noFill/>
          <a:ln cap="sq" cmpd="sng" w="127000">
            <a:solidFill>
              <a:schemeClr val="accent3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lbum Section">
  <p:cSld name="Album Sec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752856" y="3431286"/>
            <a:ext cx="7781700" cy="7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" id="72" name="Google Shape;72;p16"/>
          <p:cNvSpPr/>
          <p:nvPr>
            <p:ph idx="2" type="pic"/>
          </p:nvPr>
        </p:nvSpPr>
        <p:spPr>
          <a:xfrm>
            <a:off x="786338" y="1605521"/>
            <a:ext cx="2286000" cy="1714500"/>
          </a:xfrm>
          <a:prstGeom prst="rect">
            <a:avLst/>
          </a:prstGeom>
          <a:noFill/>
          <a:ln cap="sq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50800">
              <a:srgbClr val="000000">
                <a:alpha val="4941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descr="An empty placeholder to add an image. Click on the placeholder and select the image that you wish to add" id="73" name="Google Shape;73;p16"/>
          <p:cNvSpPr/>
          <p:nvPr>
            <p:ph idx="3" type="pic"/>
          </p:nvPr>
        </p:nvSpPr>
        <p:spPr>
          <a:xfrm>
            <a:off x="3474604" y="1605521"/>
            <a:ext cx="2286000" cy="1714500"/>
          </a:xfrm>
          <a:prstGeom prst="rect">
            <a:avLst/>
          </a:prstGeom>
          <a:noFill/>
          <a:ln cap="sq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50800">
              <a:srgbClr val="000000">
                <a:alpha val="4941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descr="An empty placeholder to add an image. Click on the placeholder and select the image that you wish to add" id="74" name="Google Shape;74;p16"/>
          <p:cNvSpPr/>
          <p:nvPr>
            <p:ph idx="4" type="pic"/>
          </p:nvPr>
        </p:nvSpPr>
        <p:spPr>
          <a:xfrm>
            <a:off x="6162870" y="1605521"/>
            <a:ext cx="2286000" cy="1714500"/>
          </a:xfrm>
          <a:prstGeom prst="rect">
            <a:avLst/>
          </a:prstGeom>
          <a:noFill/>
          <a:ln cap="sq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50800">
              <a:srgbClr val="000000">
                <a:alpha val="4941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752670" y="4200525"/>
            <a:ext cx="77724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rbel"/>
              <a:buNone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0" type="dt"/>
          </p:nvPr>
        </p:nvSpPr>
        <p:spPr>
          <a:xfrm>
            <a:off x="6442245" y="4402931"/>
            <a:ext cx="12003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7" name="Google Shape;77;p16"/>
          <p:cNvSpPr txBox="1"/>
          <p:nvPr>
            <p:ph idx="11" type="ftr"/>
          </p:nvPr>
        </p:nvSpPr>
        <p:spPr>
          <a:xfrm>
            <a:off x="514350" y="4402931"/>
            <a:ext cx="58707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7699545" y="4402931"/>
            <a:ext cx="9456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rive.google.com/file/d/1vc_IDiu9VA4ZusSFqSSfGon7EvZW5xmV/view?usp=sharing" TargetMode="External"/><Relationship Id="rId4" Type="http://schemas.openxmlformats.org/officeDocument/2006/relationships/hyperlink" Target="https://docs.google.com/spreadsheets/d/19UCUmwbI4VcleqrlwXor-6xPE44LccpJJsU3qz4w_cc/edit?usp=sharing" TargetMode="External"/><Relationship Id="rId5" Type="http://schemas.openxmlformats.org/officeDocument/2006/relationships/hyperlink" Target="https://drive.google.com/file/d/1vc_IDiu9VA4ZusSFqSSfGon7EvZW5xmV/view?usp=sharing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6.png"/><Relationship Id="rId5" Type="http://schemas.openxmlformats.org/officeDocument/2006/relationships/image" Target="../media/image14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CTI League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Disinformation</a:t>
            </a:r>
            <a:endParaRPr/>
          </a:p>
        </p:txBody>
      </p:sp>
      <p:sp>
        <p:nvSpPr>
          <p:cNvPr id="84" name="Google Shape;84;p17"/>
          <p:cNvSpPr txBox="1"/>
          <p:nvPr>
            <p:ph idx="1" type="subTitle"/>
          </p:nvPr>
        </p:nvSpPr>
        <p:spPr>
          <a:xfrm>
            <a:off x="1680300" y="3049450"/>
            <a:ext cx="5783400" cy="12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2020-07-16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Anti-Medical-Safety Disinformation Think Tank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87900" y="1694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(New) Counters</a:t>
            </a:r>
            <a:endParaRPr/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975" y="855500"/>
            <a:ext cx="2852774" cy="181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0050" y="930675"/>
            <a:ext cx="3806901" cy="3806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6963" y="2867575"/>
            <a:ext cx="2777000" cy="208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87900" y="1431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Calls for Marches (Hive Case 52)</a:t>
            </a:r>
            <a:endParaRPr/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8150" y="902975"/>
            <a:ext cx="3584646" cy="369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387900" y="2105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Anti-mask narratives</a:t>
            </a:r>
            <a:endParaRPr/>
          </a:p>
        </p:txBody>
      </p:sp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387900" y="1005675"/>
            <a:ext cx="8368200" cy="3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Masks aren’t effective against Covid19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Masks are a liberal plot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Masks create harmful CO2 exposure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Masks deprive the body of oxygen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Wearing a mask activates Covid19 (thanks, Plandemic…)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System? Counters?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387900" y="1959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questions</a:t>
            </a:r>
            <a:endParaRPr/>
          </a:p>
        </p:txBody>
      </p:sp>
      <p:sp>
        <p:nvSpPr>
          <p:cNvPr id="167" name="Google Shape;167;p30"/>
          <p:cNvSpPr txBox="1"/>
          <p:nvPr>
            <p:ph idx="1" type="body"/>
          </p:nvPr>
        </p:nvSpPr>
        <p:spPr>
          <a:xfrm>
            <a:off x="387900" y="991100"/>
            <a:ext cx="8368200" cy="35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 we track persistent threats?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Where do we put data? How do we update it?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(design it)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we learn things from the antimask responses?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(blue team it)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the antimaskers and antivaxxers the same people?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(check data)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they driven by the same things?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(check data)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other anti-medical-safety narratives might emerge?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(red team it?)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other counters could we use?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(brainstorm / check counters list?)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>
            <p:ph type="title"/>
          </p:nvPr>
        </p:nvSpPr>
        <p:spPr>
          <a:xfrm>
            <a:off x="387900" y="6117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Narrative Training: Establish Baseline</a:t>
            </a:r>
            <a:endParaRPr/>
          </a:p>
        </p:txBody>
      </p:sp>
      <p:sp>
        <p:nvSpPr>
          <p:cNvPr id="173" name="Google Shape;173;p31"/>
          <p:cNvSpPr txBox="1"/>
          <p:nvPr/>
        </p:nvSpPr>
        <p:spPr>
          <a:xfrm>
            <a:off x="563200" y="841000"/>
            <a:ext cx="7933800" cy="3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Establish baseline of current threat landscape 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lphaLcPeriod"/>
            </a:pP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Master Narrative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lphaLcPeriod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List of persistent threats known to carry disinfo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"/>
              <a:buChar char="■"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Known bots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"/>
              <a:buChar char="■"/>
            </a:pP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Sources (</a:t>
            </a:r>
            <a:r>
              <a:rPr lang="en" sz="1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Disinfo Websites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Roboto"/>
              <a:buChar char="■"/>
            </a:pPr>
            <a:r>
              <a:rPr lang="en" sz="1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Canaries 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(account or 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hashtags</a:t>
            </a:r>
            <a:r>
              <a:rPr lang="en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lphaLcPeriod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Regular Threat Streams 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■"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Feeds 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■"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Subscriptions 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■"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Platforms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387900" y="6117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Persistent and Repeatable Monitoring  </a:t>
            </a:r>
            <a:endParaRPr/>
          </a:p>
        </p:txBody>
      </p:sp>
      <p:sp>
        <p:nvSpPr>
          <p:cNvPr id="179" name="Google Shape;179;p32"/>
          <p:cNvSpPr txBox="1"/>
          <p:nvPr/>
        </p:nvSpPr>
        <p:spPr>
          <a:xfrm>
            <a:off x="504375" y="841000"/>
            <a:ext cx="7933800" cy="3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Develop repeatable </a:t>
            </a: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lphaLcPeriod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Identify data sources to monitor - GoogleNews, Twitter, Facebook, other news </a:t>
            </a: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aggregation</a:t>
            </a: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sites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lphaLcPeriod"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Saved or formatted searches per platform - 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■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Twitter = #Disinformation, COVID, QANON, Boogaloo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■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Google = Google Hack formatted w/ time parameter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3" marL="2286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“Disinformation AND COVID when=1d”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AutoNum type="alphaLcPeriod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Utilize other platform collection resources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■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TweetDeck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■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CrowdTangle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 to you, think tank...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480750" y="1764950"/>
            <a:ext cx="8222100" cy="154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Persistent Threats: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AntiVax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87900" y="1038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Antivax Groups (Hive Persistent Case 40)</a:t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7025" y="789900"/>
            <a:ext cx="3382542" cy="404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5167" y="789900"/>
            <a:ext cx="1983086" cy="404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87900" y="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Antivax Superspreaders: NaturalNews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7525" y="686100"/>
            <a:ext cx="5947374" cy="433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87900" y="992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Superspreaders</a:t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00" y="785325"/>
            <a:ext cx="4128601" cy="2258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5651" y="3123875"/>
            <a:ext cx="4558201" cy="187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4575" y="785325"/>
            <a:ext cx="4128602" cy="2254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87900" y="2396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Anti-vax narratives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87900" y="1005675"/>
            <a:ext cx="8368200" cy="3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Vaccines cause autism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Antibiotics treat measles etc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Vaccination is communist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Mercury in vaccines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Fetus cells in vaccines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Natural immunity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Bill Gates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Putting microchips inside 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...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87900" y="1959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 problem barrelling towards us</a:t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4550" y="961625"/>
            <a:ext cx="4838778" cy="395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480750" y="1764950"/>
            <a:ext cx="8222100" cy="15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Iteration: Anti-Mask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87900" y="8435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Mask Exemption Cards (Hive Case 51)</a:t>
            </a:r>
            <a:endParaRPr/>
          </a:p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25" y="849150"/>
            <a:ext cx="2244122" cy="398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9522" y="809800"/>
            <a:ext cx="2706469" cy="406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95025" y="2371825"/>
            <a:ext cx="3344002" cy="26667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45126" y="809800"/>
            <a:ext cx="2643799" cy="188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